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123B-FC01-4174-AE99-7F8395B4205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A7E1-8623-423A-8A13-AD089032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2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123B-FC01-4174-AE99-7F8395B4205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A7E1-8623-423A-8A13-AD089032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3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123B-FC01-4174-AE99-7F8395B4205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A7E1-8623-423A-8A13-AD089032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852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123B-FC01-4174-AE99-7F8395B4205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A7E1-8623-423A-8A13-AD089032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03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123B-FC01-4174-AE99-7F8395B4205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A7E1-8623-423A-8A13-AD089032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7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123B-FC01-4174-AE99-7F8395B4205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A7E1-8623-423A-8A13-AD089032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352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123B-FC01-4174-AE99-7F8395B4205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A7E1-8623-423A-8A13-AD089032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035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123B-FC01-4174-AE99-7F8395B4205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A7E1-8623-423A-8A13-AD089032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27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123B-FC01-4174-AE99-7F8395B4205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A7E1-8623-423A-8A13-AD089032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08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123B-FC01-4174-AE99-7F8395B4205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A7E1-8623-423A-8A13-AD089032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97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F123B-FC01-4174-AE99-7F8395B4205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3A7E1-8623-423A-8A13-AD089032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08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F123B-FC01-4174-AE99-7F8395B42056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3A7E1-8623-423A-8A13-AD089032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53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B26A4-4977-4169-B00A-5CBDB63846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Six Ways Population Change Will Affect the Global Economy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3A4F43-43C5-43B0-AE93-27A1EAE096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240213"/>
            <a:ext cx="6858000" cy="1655762"/>
          </a:xfrm>
        </p:spPr>
        <p:txBody>
          <a:bodyPr/>
          <a:lstStyle/>
          <a:p>
            <a:r>
              <a:rPr lang="en-US" dirty="0"/>
              <a:t>Part II: Data and Methods</a:t>
            </a:r>
          </a:p>
          <a:p>
            <a:r>
              <a:rPr lang="en-US" dirty="0"/>
              <a:t>Andrew Mason </a:t>
            </a:r>
          </a:p>
        </p:txBody>
      </p:sp>
    </p:spTree>
    <p:extLst>
      <p:ext uri="{BB962C8B-B14F-4D97-AF65-F5344CB8AC3E}">
        <p14:creationId xmlns:p14="http://schemas.microsoft.com/office/powerpoint/2010/main" val="2311920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1AD3C-A5AC-401D-8E83-917EEB912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B8A13-19DA-42C6-A5DA-BB9C9A8FC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technical details about the paper Mason, Lee, and members of the NTA Network (2021 forthcoming) Six Ways Population Change Will Affect the Global Economy</a:t>
            </a:r>
          </a:p>
          <a:p>
            <a:r>
              <a:rPr lang="en-US" dirty="0"/>
              <a:t>Presentation is intended for researchers who would like to construct measures used in this paper. </a:t>
            </a:r>
          </a:p>
          <a:p>
            <a:r>
              <a:rPr lang="en-US" dirty="0"/>
              <a:t>The emphasis is on constructing measures for an individual country not regional or global values.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734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085AA-4912-43ED-9CB0-8C5D74704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80535-B82C-4E82-A95F-BE416C1AF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Population data</a:t>
            </a:r>
          </a:p>
          <a:p>
            <a:pPr lvl="1"/>
            <a:r>
              <a:rPr lang="en-US" dirty="0"/>
              <a:t>Annual estimates and projections, both sexes combined, by single years of age (medium scenario).  </a:t>
            </a:r>
          </a:p>
          <a:p>
            <a:pPr lvl="1"/>
            <a:r>
              <a:rPr lang="en-US" dirty="0"/>
              <a:t>Available from the UN World Population Prospects website.  </a:t>
            </a:r>
          </a:p>
          <a:p>
            <a:pPr lvl="1"/>
            <a:r>
              <a:rPr lang="en-US" dirty="0"/>
              <a:t>Alternatives may be available from National statistical agencies. </a:t>
            </a:r>
          </a:p>
          <a:p>
            <a:r>
              <a:rPr lang="en-US" dirty="0"/>
              <a:t> National Transfer Accounts data</a:t>
            </a:r>
          </a:p>
          <a:p>
            <a:pPr lvl="1"/>
            <a:r>
              <a:rPr lang="en-US" dirty="0"/>
              <a:t>Per capita consumption and labor income by single year of age, a recent year</a:t>
            </a:r>
          </a:p>
          <a:p>
            <a:pPr lvl="1"/>
            <a:r>
              <a:rPr lang="en-US" dirty="0"/>
              <a:t>Components of consumption (public and private education, health, and consumption other than education and health)</a:t>
            </a:r>
          </a:p>
          <a:p>
            <a:r>
              <a:rPr lang="en-US" dirty="0"/>
              <a:t>Additional data explained as we go along.</a:t>
            </a:r>
          </a:p>
        </p:txBody>
      </p:sp>
    </p:spTree>
    <p:extLst>
      <p:ext uri="{BB962C8B-B14F-4D97-AF65-F5344CB8AC3E}">
        <p14:creationId xmlns:p14="http://schemas.microsoft.com/office/powerpoint/2010/main" val="3787190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641D0-FD0E-45F4-A5CC-4E8DF1EB2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Measures covered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96384-39F7-4B66-9D94-FB6938F9C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Effective labor, labor productivity, and GDP</a:t>
            </a:r>
          </a:p>
          <a:p>
            <a:r>
              <a:rPr lang="en-US" dirty="0"/>
              <a:t>Consumption by broad age groups</a:t>
            </a:r>
          </a:p>
          <a:p>
            <a:r>
              <a:rPr lang="en-US" dirty="0"/>
              <a:t>Support ratio and first dividend</a:t>
            </a:r>
          </a:p>
          <a:p>
            <a:r>
              <a:rPr lang="en-US" dirty="0"/>
              <a:t>Old-age gap</a:t>
            </a:r>
          </a:p>
          <a:p>
            <a:r>
              <a:rPr lang="en-US" dirty="0"/>
              <a:t>Lifecycle pension wealth</a:t>
            </a:r>
          </a:p>
        </p:txBody>
      </p:sp>
    </p:spTree>
    <p:extLst>
      <p:ext uri="{BB962C8B-B14F-4D97-AF65-F5344CB8AC3E}">
        <p14:creationId xmlns:p14="http://schemas.microsoft.com/office/powerpoint/2010/main" val="1362089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3E234-4E8C-4BBB-807B-B223B830A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Estimating Effective Labor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21F91-8E6B-4112-87C4-D540F65DA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Effective labor is used to assess the impact of population on GDP and to project GDP</a:t>
            </a:r>
          </a:p>
          <a:p>
            <a:r>
              <a:rPr lang="en-US" dirty="0"/>
              <a:t>Refinement of the working age population with age-specific weights based on the normalized labor income profile. </a:t>
            </a:r>
          </a:p>
          <a:p>
            <a:r>
              <a:rPr lang="en-US" dirty="0"/>
              <a:t>Normalized labor income age profile is calculated as per capita labor income divided by the average of per capita labor income of persons 30-49.  </a:t>
            </a:r>
          </a:p>
          <a:p>
            <a:r>
              <a:rPr lang="en-US" dirty="0"/>
              <a:t>People of age 30-49 are counted as one effective worker.  Those at other ages are counted as more or less than one depending on how their labor income compares with those of age 30-49.</a:t>
            </a:r>
          </a:p>
          <a:p>
            <a:r>
              <a:rPr lang="en-US" dirty="0"/>
              <a:t>Aggregate effective labor at each age is product of population age x in year t and the normalized labor income at age x.</a:t>
            </a:r>
          </a:p>
          <a:p>
            <a:r>
              <a:rPr lang="en-US" dirty="0"/>
              <a:t>Summing across all ages yields total effective labor in year t. </a:t>
            </a:r>
          </a:p>
        </p:txBody>
      </p:sp>
    </p:spTree>
    <p:extLst>
      <p:ext uri="{BB962C8B-B14F-4D97-AF65-F5344CB8AC3E}">
        <p14:creationId xmlns:p14="http://schemas.microsoft.com/office/powerpoint/2010/main" val="4046683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B887-2700-4F4B-B507-C25B741CC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GDP and its two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730F4-E50D-4A42-AADB-C23CE89A3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GDP has two components:  GDP = w x L</a:t>
            </a:r>
          </a:p>
          <a:p>
            <a:pPr lvl="1"/>
            <a:r>
              <a:rPr lang="en-US" dirty="0"/>
              <a:t>Effective labor (L) is calculated as explained in the previous slide. </a:t>
            </a:r>
          </a:p>
          <a:p>
            <a:pPr lvl="1"/>
            <a:r>
              <a:rPr lang="en-US" dirty="0"/>
              <a:t>Productivity is calculated using GDP and effective labor (w=GDP/L)</a:t>
            </a:r>
          </a:p>
          <a:p>
            <a:r>
              <a:rPr lang="en-US" dirty="0"/>
              <a:t>GDP growth is equal to </a:t>
            </a:r>
          </a:p>
          <a:p>
            <a:pPr marL="0" indent="0">
              <a:buNone/>
            </a:pPr>
            <a:r>
              <a:rPr lang="en-US" dirty="0"/>
              <a:t>	gr(GDP) = gr(w) + gr(L)</a:t>
            </a:r>
          </a:p>
          <a:p>
            <a:r>
              <a:rPr lang="en-US" dirty="0"/>
              <a:t>Historical estimates of w can be used to provide a simple estimate of future productivity.  </a:t>
            </a:r>
          </a:p>
          <a:p>
            <a:r>
              <a:rPr lang="en-US" dirty="0"/>
              <a:t>Combining projected w with projected L provides an assessment of the impact of population on L or GDP. </a:t>
            </a:r>
          </a:p>
          <a:p>
            <a:r>
              <a:rPr lang="en-US" dirty="0"/>
              <a:t>Population has other complex effects on w that are not captured by this simple method.</a:t>
            </a:r>
          </a:p>
        </p:txBody>
      </p:sp>
    </p:spTree>
    <p:extLst>
      <p:ext uri="{BB962C8B-B14F-4D97-AF65-F5344CB8AC3E}">
        <p14:creationId xmlns:p14="http://schemas.microsoft.com/office/powerpoint/2010/main" val="662282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4752</TotalTime>
  <Words>439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Six Ways Population Change Will Affect the Global Economy</vt:lpstr>
      <vt:lpstr>Overview</vt:lpstr>
      <vt:lpstr>Data Requirements</vt:lpstr>
      <vt:lpstr>Measures covered</vt:lpstr>
      <vt:lpstr>Estimating Effective Labor</vt:lpstr>
      <vt:lpstr>GDP and its two components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Six Ways Population Change Will Affect the Global Economy</dc:title>
  <dc:creator>Andrew Mason</dc:creator>
  <cp:lastModifiedBy>Andrew Mason</cp:lastModifiedBy>
  <cp:revision>3</cp:revision>
  <dcterms:created xsi:type="dcterms:W3CDTF">2021-10-18T21:42:01Z</dcterms:created>
  <dcterms:modified xsi:type="dcterms:W3CDTF">2021-10-22T22:48:55Z</dcterms:modified>
</cp:coreProperties>
</file>